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435" r:id="rId5"/>
    <p:sldId id="258" r:id="rId6"/>
    <p:sldId id="2448" r:id="rId7"/>
    <p:sldId id="2439" r:id="rId8"/>
    <p:sldId id="2440" r:id="rId9"/>
    <p:sldId id="2449" r:id="rId10"/>
    <p:sldId id="262" r:id="rId11"/>
    <p:sldId id="259" r:id="rId12"/>
    <p:sldId id="2456" r:id="rId13"/>
    <p:sldId id="260" r:id="rId14"/>
    <p:sldId id="2441" r:id="rId15"/>
    <p:sldId id="2445" r:id="rId16"/>
    <p:sldId id="2446" r:id="rId17"/>
    <p:sldId id="2452" r:id="rId18"/>
    <p:sldId id="2450" r:id="rId19"/>
    <p:sldId id="2453" r:id="rId20"/>
    <p:sldId id="2454" r:id="rId21"/>
    <p:sldId id="2438" r:id="rId22"/>
    <p:sldId id="2436" r:id="rId23"/>
    <p:sldId id="2455" r:id="rId24"/>
    <p:sldId id="244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6" autoAdjust="0"/>
    <p:restoredTop sz="94584" autoAdjust="0"/>
  </p:normalViewPr>
  <p:slideViewPr>
    <p:cSldViewPr snapToGrid="0">
      <p:cViewPr varScale="1">
        <p:scale>
          <a:sx n="74" d="100"/>
          <a:sy n="74" d="100"/>
        </p:scale>
        <p:origin x="78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aaad245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aaad245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12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74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=""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=""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7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spcBef>
                <a:spcPts val="0"/>
              </a:spcBef>
            </a:pPr>
            <a:r>
              <a:rPr lang="en-US" b="1" u="sng" dirty="0">
                <a:latin typeface="Raleway" panose="020B0604020202020204" charset="0"/>
              </a:rPr>
              <a:t>Effort Aero</a:t>
            </a:r>
            <a:r>
              <a:rPr lang="en-US" u="sng" dirty="0">
                <a:latin typeface="Raleway" panose="020B0604020202020204" charset="0"/>
              </a:rPr>
              <a:t/>
            </a:r>
            <a:br>
              <a:rPr lang="en-US" u="sng" dirty="0">
                <a:latin typeface="Raleway" panose="020B0604020202020204" charset="0"/>
              </a:rPr>
            </a:br>
            <a:r>
              <a:rPr lang="en-US" sz="3100" dirty="0" smtClean="0">
                <a:latin typeface="Raleway" panose="020B0604020202020204" charset="0"/>
              </a:rPr>
              <a:t>Automated</a:t>
            </a:r>
            <a:r>
              <a:rPr lang="en-US" sz="3100" dirty="0" smtClean="0">
                <a:latin typeface="Raleway" panose="020B0604020202020204" charset="0"/>
              </a:rPr>
              <a:t> </a:t>
            </a:r>
            <a:r>
              <a:rPr lang="en-US" sz="3100" dirty="0" smtClean="0">
                <a:latin typeface="Raleway" panose="020B0604020202020204" charset="0"/>
              </a:rPr>
              <a:t>Software </a:t>
            </a:r>
            <a:r>
              <a:rPr lang="en-US" sz="3100" dirty="0" smtClean="0">
                <a:latin typeface="Raleway" panose="020B0604020202020204" charset="0"/>
              </a:rPr>
              <a:t>Cost and Effort Estimation</a:t>
            </a:r>
            <a:endParaRPr lang="en-US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275" y="4986036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An Industrial Tool</a:t>
            </a:r>
            <a:endParaRPr lang="en-US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-19878"/>
            <a:ext cx="6297770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9878"/>
            <a:ext cx="6297770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496" y="498874"/>
            <a:ext cx="4399721" cy="91983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2"/>
              </a:buClr>
              <a:buSzPts val="1100"/>
            </a:pPr>
            <a:r>
              <a:rPr lang="en-US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Usage of the application</a:t>
            </a:r>
            <a:endParaRPr lang="en-US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982" y="1600939"/>
            <a:ext cx="5293217" cy="4867364"/>
          </a:xfrm>
        </p:spPr>
        <p:txBody>
          <a:bodyPr>
            <a:normAutofit/>
          </a:bodyPr>
          <a:lstStyle/>
          <a:p>
            <a:pPr marL="457200" lvl="0" indent="-317500">
              <a:spcBef>
                <a:spcPts val="0"/>
              </a:spcBef>
              <a:buSzPts val="1400"/>
              <a:buFont typeface="Raleway"/>
              <a:buChar char="❏"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Register as an </a:t>
            </a:r>
            <a:r>
              <a:rPr lang="en-US" b="1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organization</a:t>
            </a:r>
            <a:r>
              <a:rPr lang="en-US" b="1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owner</a:t>
            </a:r>
          </a:p>
          <a:p>
            <a:pPr marL="457200" lvl="0" indent="-317500">
              <a:spcBef>
                <a:spcPts val="0"/>
              </a:spcBef>
              <a:buSzPts val="1400"/>
              <a:buFont typeface="Raleway"/>
              <a:buChar char="❏"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Create </a:t>
            </a:r>
            <a:r>
              <a:rPr lang="en-US" b="1" dirty="0" smtClean="0">
                <a:latin typeface="Raleway"/>
                <a:ea typeface="Raleway"/>
                <a:cs typeface="Raleway"/>
                <a:sym typeface="Raleway"/>
              </a:rPr>
              <a:t>organizations</a:t>
            </a:r>
            <a:endParaRPr lang="en-US" b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>
              <a:spcBef>
                <a:spcPts val="0"/>
              </a:spcBef>
              <a:buSzPts val="1400"/>
              <a:buFont typeface="Raleway"/>
              <a:buChar char="❏"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Create projects in </a:t>
            </a:r>
            <a:r>
              <a:rPr lang="en-US" b="1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organizations</a:t>
            </a:r>
            <a:endParaRPr lang="en-US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>
              <a:spcBef>
                <a:spcPts val="0"/>
              </a:spcBef>
              <a:buClr>
                <a:schemeClr val="dk2"/>
              </a:buClr>
              <a:buSzPts val="1400"/>
              <a:buFont typeface="Raleway"/>
              <a:buChar char="❏"/>
            </a:pP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Fill in the attributes of project</a:t>
            </a:r>
          </a:p>
          <a:p>
            <a:pPr marL="457200" lvl="0" indent="-317500">
              <a:spcBef>
                <a:spcPts val="0"/>
              </a:spcBef>
              <a:buSzPts val="1400"/>
              <a:buFont typeface="Raleway"/>
              <a:buChar char="❏"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Assign developers to the project</a:t>
            </a:r>
          </a:p>
          <a:p>
            <a:pPr marL="457200" lvl="0" indent="-317500">
              <a:spcBef>
                <a:spcPts val="0"/>
              </a:spcBef>
              <a:buSzPts val="1400"/>
              <a:buFont typeface="Raleway"/>
              <a:buChar char="❏"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Get multiple types of estimates on your </a:t>
            </a:r>
            <a:r>
              <a:rPr lang="en-US" b="1" dirty="0" smtClean="0">
                <a:latin typeface="Raleway"/>
                <a:ea typeface="Raleway"/>
                <a:cs typeface="Raleway"/>
                <a:sym typeface="Raleway"/>
              </a:rPr>
              <a:t>projects</a:t>
            </a:r>
          </a:p>
          <a:p>
            <a:pPr marL="457200" indent="-317500">
              <a:spcBef>
                <a:spcPts val="0"/>
              </a:spcBef>
              <a:buSzPts val="1400"/>
              <a:buFont typeface="Raleway"/>
              <a:buChar char="❏"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Get insights about your estimations through Graphs and Charts</a:t>
            </a:r>
          </a:p>
          <a:p>
            <a:pPr marL="457200" lvl="0" indent="-317500">
              <a:spcBef>
                <a:spcPts val="0"/>
              </a:spcBef>
              <a:buSzPts val="1400"/>
              <a:buFont typeface="Raleway"/>
              <a:buChar char="❏"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Register as a </a:t>
            </a:r>
            <a:r>
              <a:rPr lang="en-US" b="1" dirty="0" smtClean="0">
                <a:latin typeface="Raleway"/>
                <a:ea typeface="Raleway"/>
                <a:cs typeface="Raleway"/>
                <a:sym typeface="Raleway"/>
              </a:rPr>
              <a:t>developer</a:t>
            </a:r>
          </a:p>
          <a:p>
            <a:pPr marL="457200" lvl="0" indent="-317500">
              <a:spcBef>
                <a:spcPts val="0"/>
              </a:spcBef>
              <a:buSzPts val="1400"/>
              <a:buFont typeface="Raleway"/>
              <a:buChar char="❏"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Get assigned to projects</a:t>
            </a:r>
          </a:p>
          <a:p>
            <a:pPr marL="457200" lvl="0" indent="-317500">
              <a:spcBef>
                <a:spcPts val="0"/>
              </a:spcBef>
              <a:buSzPts val="1400"/>
              <a:buFont typeface="Raleway"/>
              <a:buChar char="❏"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Give your opinions on the projects’ estimation via Delphi </a:t>
            </a:r>
            <a:r>
              <a:rPr lang="en-US" b="1" dirty="0" smtClean="0">
                <a:latin typeface="Raleway"/>
                <a:ea typeface="Raleway"/>
                <a:cs typeface="Raleway"/>
                <a:sym typeface="Raleway"/>
              </a:rPr>
              <a:t>module</a:t>
            </a:r>
          </a:p>
          <a:p>
            <a:pPr marL="457200" lvl="0" indent="-317500">
              <a:spcBef>
                <a:spcPts val="0"/>
              </a:spcBef>
              <a:buSzPts val="1400"/>
              <a:buFont typeface="Raleway"/>
              <a:buChar char="❏"/>
            </a:pPr>
            <a:endParaRPr lang="en-US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250861"/>
            <a:ext cx="3932238" cy="158370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Raleway" panose="020B0604020202020204" charset="0"/>
              </a:rPr>
              <a:t>Estimation</a:t>
            </a:r>
            <a:r>
              <a:rPr lang="en-US" sz="4400" b="1" dirty="0" smtClean="0">
                <a:latin typeface="Raleway" panose="020B0604020202020204" charset="0"/>
              </a:rPr>
              <a:t> Methods</a:t>
            </a:r>
            <a:endParaRPr lang="en-US" sz="4400" b="1" dirty="0">
              <a:latin typeface="Raleway" panose="020B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63281"/>
            <a:ext cx="3932237" cy="2341765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  <a:latin typeface="Raleway" panose="020B0604020202020204" charset="0"/>
              </a:rPr>
              <a:t>A platform that provides </a:t>
            </a:r>
            <a:r>
              <a:rPr lang="en-US" b="1" i="1" dirty="0">
                <a:latin typeface="Raleway" panose="020B0604020202020204" charset="0"/>
              </a:rPr>
              <a:t>multiple methods </a:t>
            </a:r>
            <a:r>
              <a:rPr lang="en-US" dirty="0">
                <a:solidFill>
                  <a:schemeClr val="bg2"/>
                </a:solidFill>
                <a:latin typeface="Raleway" panose="020B0604020202020204" charset="0"/>
              </a:rPr>
              <a:t>for getting project estimates,</a:t>
            </a:r>
          </a:p>
          <a:p>
            <a:pPr lvl="0">
              <a:spcBef>
                <a:spcPts val="0"/>
              </a:spcBef>
            </a:pPr>
            <a:endParaRPr lang="en-US" dirty="0">
              <a:solidFill>
                <a:schemeClr val="bg2"/>
              </a:solidFill>
              <a:latin typeface="Raleway" panose="020B0604020202020204" charset="0"/>
            </a:endParaRP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  <a:latin typeface="Raleway" panose="020B0604020202020204" charset="0"/>
              </a:rPr>
              <a:t>and improve initial client </a:t>
            </a:r>
            <a:r>
              <a:rPr lang="en-US" sz="1800" b="1" i="1" dirty="0">
                <a:latin typeface="Raleway" panose="020B0604020202020204" charset="0"/>
              </a:rPr>
              <a:t>interaction</a:t>
            </a:r>
            <a:r>
              <a:rPr lang="en-US" b="1" dirty="0">
                <a:latin typeface="Raleway" panose="020B0604020202020204" charset="0"/>
              </a:rPr>
              <a:t> and </a:t>
            </a:r>
            <a:r>
              <a:rPr lang="en-US" sz="1800" b="1" dirty="0">
                <a:latin typeface="Raleway" panose="020B0604020202020204" charset="0"/>
              </a:rPr>
              <a:t>commitment</a:t>
            </a:r>
            <a:endParaRPr lang="en-US" b="1" dirty="0">
              <a:latin typeface="Raleway" panose="020B0604020202020204" charset="0"/>
            </a:endParaRPr>
          </a:p>
        </p:txBody>
      </p:sp>
      <p:pic>
        <p:nvPicPr>
          <p:cNvPr id="6" name="Google Shape;112;p19"/>
          <p:cNvPicPr preferRelativeResize="0">
            <a:picLocks noGrp="1"/>
          </p:cNvPicPr>
          <p:nvPr>
            <p:ph type="pic" idx="1"/>
          </p:nvPr>
        </p:nvPicPr>
        <p:blipFill rotWithShape="1">
          <a:blip r:embed="rId2">
            <a:alphaModFix/>
          </a:blip>
          <a:srcRect t="4130" b="4130"/>
          <a:stretch/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4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Statistics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After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 calculating efforts of project, these values can be </a:t>
            </a:r>
            <a:r>
              <a:rPr lang="en-US" b="1" dirty="0" smtClean="0">
                <a:latin typeface="Raleway"/>
                <a:ea typeface="Raleway"/>
                <a:cs typeface="Raleway"/>
                <a:sym typeface="Raleway"/>
              </a:rPr>
              <a:t>visualized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in form of 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informative graphs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 to give a 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better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 overall view of the project’s 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scope</a:t>
            </a:r>
          </a:p>
          <a:p>
            <a:endParaRPr lang="en-US" dirty="0"/>
          </a:p>
        </p:txBody>
      </p:sp>
      <p:pic>
        <p:nvPicPr>
          <p:cNvPr id="6" name="Google Shape;145;p23"/>
          <p:cNvPicPr preferRelativeResize="0"/>
          <p:nvPr/>
        </p:nvPicPr>
        <p:blipFill rotWithShape="1">
          <a:blip r:embed="rId2">
            <a:alphaModFix/>
          </a:blip>
          <a:srcRect l="20243" t="8760" r="3104" b="2837"/>
          <a:stretch/>
        </p:blipFill>
        <p:spPr>
          <a:xfrm>
            <a:off x="5225143" y="1033506"/>
            <a:ext cx="6662057" cy="4264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1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70000"/>
              </a:srgbClr>
            </a:gs>
            <a:gs pos="82000">
              <a:srgbClr val="E99757">
                <a:lumMod val="97000"/>
                <a:lumOff val="3000"/>
                <a:alpha val="70000"/>
              </a:srgbClr>
            </a:gs>
            <a:gs pos="25000">
              <a:srgbClr val="A53F52">
                <a:alpha val="70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  <a:effectLst>
            <a:glow rad="127000">
              <a:schemeClr val="bg1"/>
            </a:glow>
          </a:effectLst>
        </p:spPr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schemeClr val="accent1"/>
                </a:solidFill>
                <a:latin typeface="Raleway" panose="020B0604020202020204" charset="0"/>
              </a:rPr>
              <a:t>Miscellaneous </a:t>
            </a:r>
            <a:r>
              <a:rPr lang="en-US" b="1" dirty="0" smtClean="0">
                <a:solidFill>
                  <a:schemeClr val="accent1"/>
                </a:solidFill>
                <a:latin typeface="Raleway" panose="020B0604020202020204" charset="0"/>
              </a:rPr>
              <a:t>Features</a:t>
            </a:r>
            <a:endParaRPr lang="en-US" dirty="0">
              <a:solidFill>
                <a:schemeClr val="accent1"/>
              </a:solidFill>
              <a:latin typeface="Raleway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03" y="1877781"/>
            <a:ext cx="2219136" cy="173751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133" y="1877781"/>
            <a:ext cx="2219136" cy="195088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432" y="4432587"/>
            <a:ext cx="2219136" cy="173751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5566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5144000"/>
            <a:ext cx="12192000" cy="1823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2479548" y="229201"/>
            <a:ext cx="6986423" cy="131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Aft>
                <a:spcPts val="1333"/>
              </a:spcAft>
            </a:pPr>
            <a:r>
              <a:rPr lang="en" sz="5600" dirty="0">
                <a:solidFill>
                  <a:schemeClr val="bg1"/>
                </a:solidFill>
                <a:latin typeface="Raleway" panose="020B0604020202020204" charset="0"/>
              </a:rPr>
              <a:t>Technologies</a:t>
            </a:r>
            <a:endParaRPr sz="2400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112" y="1498147"/>
            <a:ext cx="995765" cy="877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06600" y="1718701"/>
            <a:ext cx="1936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Front End</a:t>
            </a:r>
            <a:endParaRPr sz="2667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123466" y="2375501"/>
            <a:ext cx="110479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React</a:t>
            </a: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302966" y="2360301"/>
            <a:ext cx="139404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Tailwind</a:t>
            </a: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715" y="1548401"/>
            <a:ext cx="1231200" cy="72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9167" y="1498146"/>
            <a:ext cx="1050288" cy="862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7659967" y="2360301"/>
            <a:ext cx="171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React Query</a:t>
            </a: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06600" y="3609834"/>
            <a:ext cx="1936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Back End</a:t>
            </a:r>
            <a:endParaRPr sz="2667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2997072" y="4353668"/>
            <a:ext cx="142038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Nest JS</a:t>
            </a: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7067" y="3114767"/>
            <a:ext cx="1156403" cy="115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8171" y="3030733"/>
            <a:ext cx="1306000" cy="1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5302972" y="4353668"/>
            <a:ext cx="1664498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Node JS</a:t>
            </a: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380733" y="5604201"/>
            <a:ext cx="1936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Database</a:t>
            </a:r>
            <a:endParaRPr sz="2667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4134" y="5479001"/>
            <a:ext cx="3182303" cy="9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9367" y="5405516"/>
            <a:ext cx="2682765" cy="1054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15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942417" y="2405662"/>
            <a:ext cx="5933872" cy="1795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0" dirty="0"/>
              <a:t>Improved </a:t>
            </a:r>
            <a:r>
              <a:rPr lang="en-US" spc="0" dirty="0" smtClean="0"/>
              <a:t>Accuracy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0" dirty="0"/>
              <a:t>More time for </a:t>
            </a:r>
            <a:r>
              <a:rPr lang="en-US" spc="0" dirty="0" smtClean="0"/>
              <a:t>development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0" dirty="0"/>
              <a:t>Less budget for estimation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0413" y="1931830"/>
            <a:ext cx="4655986" cy="2269531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Significance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3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5087" y="2539311"/>
            <a:ext cx="3932238" cy="158370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aleway" panose="020B0604020202020204" charset="0"/>
              </a:rPr>
              <a:t>Limitations</a:t>
            </a:r>
            <a:endParaRPr lang="en-US" sz="4000" dirty="0">
              <a:latin typeface="Raleway" panose="020B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28111" y="2539311"/>
            <a:ext cx="6565106" cy="5059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Small Dataset </a:t>
            </a:r>
          </a:p>
          <a:p>
            <a:r>
              <a:rPr lang="en-US" sz="2800" dirty="0" smtClean="0"/>
              <a:t>Academia Research Limitation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626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57" y="2539311"/>
            <a:ext cx="4514449" cy="158370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aleway" panose="020B0604020202020204" charset="0"/>
              </a:rPr>
              <a:t>Contribution</a:t>
            </a:r>
            <a:endParaRPr lang="en-US" sz="4000" dirty="0">
              <a:latin typeface="Raleway" panose="020B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Work Breakdown of the </a:t>
            </a:r>
            <a:r>
              <a:rPr lang="en-US" dirty="0" err="1" smtClean="0"/>
              <a:t>EffortAero</a:t>
            </a:r>
            <a:r>
              <a:rPr lang="en-US" dirty="0" smtClean="0"/>
              <a:t> is in following:</a:t>
            </a:r>
          </a:p>
          <a:p>
            <a:r>
              <a:rPr lang="en-US" sz="2800" b="1" dirty="0" smtClean="0"/>
              <a:t>Faizan Ahmed</a:t>
            </a:r>
          </a:p>
          <a:p>
            <a:r>
              <a:rPr lang="en-US" dirty="0" smtClean="0"/>
              <a:t>UI Development</a:t>
            </a:r>
          </a:p>
          <a:p>
            <a:r>
              <a:rPr lang="en-US" dirty="0"/>
              <a:t>Frontend Design (Prototype)</a:t>
            </a:r>
          </a:p>
          <a:p>
            <a:endParaRPr lang="en-US" dirty="0" smtClean="0"/>
          </a:p>
          <a:p>
            <a:r>
              <a:rPr lang="en-US" sz="2800" b="1" dirty="0" smtClean="0"/>
              <a:t>Usman Ahmed</a:t>
            </a:r>
            <a:endParaRPr lang="en-US" sz="2800" b="1" dirty="0"/>
          </a:p>
          <a:p>
            <a:r>
              <a:rPr lang="en-US" dirty="0" smtClean="0"/>
              <a:t>API Integration</a:t>
            </a:r>
          </a:p>
          <a:p>
            <a:r>
              <a:rPr lang="en-US" dirty="0" smtClean="0"/>
              <a:t>API Development</a:t>
            </a:r>
          </a:p>
          <a:p>
            <a:r>
              <a:rPr lang="en-US" dirty="0" smtClean="0"/>
              <a:t>Database Schema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1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=""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13">
            <a:extLst>
              <a:ext uri="{FF2B5EF4-FFF2-40B4-BE49-F238E27FC236}">
                <a16:creationId xmlns="" xmlns:a16="http://schemas.microsoft.com/office/drawing/2014/main" id="{84970DCE-964B-4562-9633-71BA6A4DCB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33818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000" b="1" i="1" dirty="0">
                <a:solidFill>
                  <a:schemeClr val="bg1"/>
                </a:solidFill>
                <a:latin typeface="Raleway" panose="020B0604020202020204" charset="0"/>
                <a:cs typeface="Calibri" panose="020F0502020204030204" pitchFamily="34" charset="0"/>
              </a:rPr>
              <a:t>Conclusion</a:t>
            </a:r>
            <a:endParaRPr lang="en-US" sz="1050" b="1" i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=""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900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61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4" y="901880"/>
            <a:ext cx="11068721" cy="5527949"/>
          </a:xfrm>
        </p:spPr>
        <p:txBody>
          <a:bodyPr>
            <a:noAutofit/>
          </a:bodyPr>
          <a:lstStyle/>
          <a:p>
            <a:r>
              <a:rPr lang="en" sz="4800" dirty="0">
                <a:solidFill>
                  <a:schemeClr val="dk1"/>
                </a:solidFill>
                <a:latin typeface="Raleway" panose="020B0604020202020204" charset="0"/>
              </a:rPr>
              <a:t>Effort Aero</a:t>
            </a:r>
            <a:r>
              <a:rPr lang="en" sz="4800" dirty="0">
                <a:latin typeface="Raleway" panose="020B0604020202020204" charset="0"/>
              </a:rPr>
              <a:t> can be great asset to managers and business development execs that are responsible for keeping the client updated on their project’s </a:t>
            </a:r>
            <a:r>
              <a:rPr lang="en" sz="4800" dirty="0">
                <a:solidFill>
                  <a:srgbClr val="E06666"/>
                </a:solidFill>
                <a:latin typeface="Raleway" panose="020B0604020202020204" charset="0"/>
              </a:rPr>
              <a:t>cost and time schedule</a:t>
            </a:r>
            <a:endParaRPr lang="en-US" sz="4800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500914" y="4193421"/>
            <a:ext cx="595086" cy="551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095" y="2244683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Raleway" panose="020B0604020202020204" charset="0"/>
              </a:rPr>
              <a:t>Presented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400" b="1" dirty="0" smtClean="0"/>
              <a:t>By:</a:t>
            </a:r>
            <a:endParaRPr lang="en-US" sz="44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209064"/>
            <a:ext cx="5670430" cy="148437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pc="0" dirty="0" smtClean="0">
                <a:solidFill>
                  <a:schemeClr val="accent1"/>
                </a:solidFill>
                <a:latin typeface="Raleway" panose="020B0604020202020204" charset="0"/>
              </a:rPr>
              <a:t>Faizan Ahmed (70068241)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pc="0" dirty="0" smtClean="0">
              <a:solidFill>
                <a:schemeClr val="accent1"/>
              </a:solidFill>
              <a:latin typeface="Raleway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pc="0" dirty="0" smtClean="0">
                <a:solidFill>
                  <a:schemeClr val="accent1"/>
                </a:solidFill>
                <a:latin typeface="Raleway" panose="020B0604020202020204" charset="0"/>
              </a:rPr>
              <a:t>Usman Ahmed (70066997)</a:t>
            </a:r>
            <a:endParaRPr lang="en-US" spc="0" dirty="0">
              <a:solidFill>
                <a:schemeClr val="accent1"/>
              </a:solidFill>
              <a:latin typeface="Raleway" panose="020B0604020202020204" charset="0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7551" y="4174158"/>
            <a:ext cx="558449" cy="55844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494009" y="5174738"/>
            <a:ext cx="595086" cy="551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0646" y="5155475"/>
            <a:ext cx="558449" cy="55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063" y="2539311"/>
            <a:ext cx="4540206" cy="158370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Raleway" panose="020B0604020202020204" charset="0"/>
              </a:rPr>
              <a:t>Future Enhancement</a:t>
            </a:r>
            <a:endParaRPr lang="en-US" sz="4000" dirty="0">
              <a:latin typeface="Raleway" panose="020B060402020202020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Manager as well as Developer to the system from outsource company. </a:t>
            </a:r>
            <a:endParaRPr lang="en-US" dirty="0" smtClean="0"/>
          </a:p>
          <a:p>
            <a:r>
              <a:rPr lang="en-US" dirty="0" smtClean="0"/>
              <a:t>Develop a Freelance subsystem for Outsourcing</a:t>
            </a:r>
          </a:p>
          <a:p>
            <a:r>
              <a:rPr lang="en-US" dirty="0" smtClean="0"/>
              <a:t>Adding </a:t>
            </a:r>
            <a:r>
              <a:rPr lang="en-US" dirty="0"/>
              <a:t>NLP to determine the UCP if user can add the UCP in form of JPG or PNG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will shift our Database as centralized database or distributed database.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=""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2032994"/>
            <a:ext cx="3534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 smtClean="0">
                <a:solidFill>
                  <a:schemeClr val="bg1"/>
                </a:solidFill>
                <a:latin typeface="+mj-lt"/>
              </a:rPr>
              <a:t>UNIVERSITY OF </a:t>
            </a:r>
            <a:r>
              <a:rPr lang="en-US" spc="600" dirty="0">
                <a:solidFill>
                  <a:schemeClr val="bg1"/>
                </a:solidFill>
                <a:latin typeface="+mj-lt"/>
              </a:rPr>
              <a:t>L</a:t>
            </a:r>
            <a:r>
              <a:rPr lang="en-US" spc="600" dirty="0" smtClean="0">
                <a:solidFill>
                  <a:schemeClr val="bg1"/>
                </a:solidFill>
                <a:latin typeface="+mj-lt"/>
              </a:rPr>
              <a:t>AHORE</a:t>
            </a:r>
            <a:endParaRPr lang="en-US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4077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 smtClean="0">
                <a:latin typeface="+mj-lt"/>
                <a:cs typeface="Gill Sans" panose="020B0502020104020203" pitchFamily="34" charset="-79"/>
              </a:rPr>
              <a:t>DEPARMENT OF SOFTWARE ENGINERRING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5022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noProof="0" dirty="0" smtClean="0">
                <a:latin typeface="+mj-lt"/>
                <a:cs typeface="Gill Sans Light" panose="020B0302020104020203" pitchFamily="34" charset="-79"/>
              </a:rPr>
              <a:t>BATCH 2018-2022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4403031" y="2870551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B0F0"/>
              </a:buClr>
            </a:pPr>
            <a:r>
              <a:rPr lang="en-US" sz="3600" b="1" spc="300" dirty="0" smtClean="0">
                <a:latin typeface="+mj-lt"/>
                <a:cs typeface="Gill Sans" panose="020B0502020104020203" pitchFamily="34" charset="-79"/>
              </a:rPr>
              <a:t>FYP-21-28</a:t>
            </a:r>
            <a:endParaRPr kumimoji="0" lang="en-US" sz="3600" b="1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032916" y="4121098"/>
            <a:ext cx="740229" cy="4332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072525" y="5067894"/>
            <a:ext cx="740229" cy="4332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017947"/>
            <a:ext cx="5205677" cy="1026551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Raleway" panose="020B0604020202020204" charset="0"/>
              </a:rPr>
              <a:t>Introduction</a:t>
            </a:r>
            <a:endParaRPr lang="en-US" sz="32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2766" y="3466356"/>
            <a:ext cx="5975750" cy="1749587"/>
          </a:xfrm>
        </p:spPr>
        <p:txBody>
          <a:bodyPr>
            <a:noAutofit/>
          </a:bodyPr>
          <a:lstStyle/>
          <a:p>
            <a:r>
              <a:rPr lang="en-US" spc="0" dirty="0" smtClean="0">
                <a:solidFill>
                  <a:schemeClr val="accent1"/>
                </a:solidFill>
                <a:latin typeface="Raleway" panose="020B0604020202020204" charset="0"/>
              </a:rPr>
              <a:t>A multi model solution for automating s</a:t>
            </a:r>
            <a:r>
              <a:rPr lang="en-US" spc="0" dirty="0" smtClean="0">
                <a:solidFill>
                  <a:schemeClr val="accent1"/>
                </a:solidFill>
                <a:latin typeface="Raleway" panose="020B0604020202020204" charset="0"/>
              </a:rPr>
              <a:t>oftware </a:t>
            </a:r>
            <a:r>
              <a:rPr lang="en-US" spc="0" dirty="0">
                <a:solidFill>
                  <a:schemeClr val="accent1"/>
                </a:solidFill>
                <a:latin typeface="Raleway" panose="020B0604020202020204" charset="0"/>
              </a:rPr>
              <a:t>cost and effort estimation. It is a platform for project managers and developers to </a:t>
            </a:r>
            <a:r>
              <a:rPr lang="en-US" b="1" spc="0" dirty="0">
                <a:solidFill>
                  <a:schemeClr val="accent1"/>
                </a:solidFill>
                <a:latin typeface="Raleway" panose="020B0604020202020204" charset="0"/>
              </a:rPr>
              <a:t>collaborate</a:t>
            </a:r>
            <a:r>
              <a:rPr lang="en-US" spc="0" dirty="0">
                <a:solidFill>
                  <a:schemeClr val="accent1"/>
                </a:solidFill>
                <a:latin typeface="Raleway" panose="020B0604020202020204" charset="0"/>
              </a:rPr>
              <a:t> and share their opinions on project cost.</a:t>
            </a:r>
          </a:p>
          <a:p>
            <a:endParaRPr lang="en-US" spc="0" dirty="0">
              <a:solidFill>
                <a:schemeClr val="accent1"/>
              </a:solidFill>
              <a:latin typeface="Raleway" panose="020B0604020202020204" charset="0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8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965" y="1838066"/>
            <a:ext cx="6303035" cy="2394840"/>
          </a:xfrm>
        </p:spPr>
        <p:txBody>
          <a:bodyPr>
            <a:noAutofit/>
          </a:bodyPr>
          <a:lstStyle/>
          <a:p>
            <a:r>
              <a:rPr lang="en" sz="4400" spc="0" dirty="0">
                <a:solidFill>
                  <a:schemeClr val="accent1"/>
                </a:solidFill>
                <a:latin typeface="Raleway" panose="020B0604020202020204" charset="0"/>
              </a:rPr>
              <a:t>Challenges of estimating a software </a:t>
            </a:r>
            <a:r>
              <a:rPr lang="en" sz="4400" spc="0" dirty="0" smtClean="0">
                <a:solidFill>
                  <a:schemeClr val="accent1"/>
                </a:solidFill>
                <a:latin typeface="Raleway" panose="020B0604020202020204" charset="0"/>
              </a:rPr>
              <a:t>project</a:t>
            </a:r>
            <a:endParaRPr lang="en-US" sz="4400" spc="0" dirty="0">
              <a:solidFill>
                <a:schemeClr val="accent1"/>
              </a:solidFill>
              <a:latin typeface="Raleway" panose="020B060402020202020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6779" y="4232906"/>
            <a:ext cx="5952490" cy="1634750"/>
          </a:xfrm>
        </p:spPr>
        <p:txBody>
          <a:bodyPr>
            <a:normAutofit/>
          </a:bodyPr>
          <a:lstStyle/>
          <a:p>
            <a:pPr marL="457200" lvl="0" indent="-342900">
              <a:lnSpc>
                <a:spcPct val="110000"/>
              </a:lnSpc>
              <a:spcBef>
                <a:spcPts val="0"/>
              </a:spcBef>
              <a:buSzPts val="1800"/>
              <a:buFont typeface="Raleway Medium"/>
              <a:buChar char="➔"/>
            </a:pPr>
            <a:r>
              <a:rPr lang="en-US" sz="2800" dirty="0">
                <a:latin typeface="Raleway Medium"/>
                <a:ea typeface="Raleway Medium"/>
                <a:cs typeface="Raleway Medium"/>
                <a:sym typeface="Raleway Medium"/>
              </a:rPr>
              <a:t>Done with partial data</a:t>
            </a:r>
          </a:p>
          <a:p>
            <a:pPr marL="457200" lvl="0" indent="-342900">
              <a:lnSpc>
                <a:spcPct val="110000"/>
              </a:lnSpc>
              <a:spcBef>
                <a:spcPts val="0"/>
              </a:spcBef>
              <a:buSzPts val="1800"/>
              <a:buFont typeface="Raleway Medium"/>
              <a:buChar char="➔"/>
            </a:pPr>
            <a:r>
              <a:rPr lang="en-US" sz="2800" dirty="0">
                <a:latin typeface="Raleway Medium"/>
                <a:ea typeface="Raleway Medium"/>
                <a:cs typeface="Raleway Medium"/>
                <a:sym typeface="Raleway Medium"/>
              </a:rPr>
              <a:t>Often underestimated</a:t>
            </a:r>
          </a:p>
          <a:p>
            <a:pPr marL="457200" lvl="0" indent="-342900">
              <a:lnSpc>
                <a:spcPct val="110000"/>
              </a:lnSpc>
              <a:spcBef>
                <a:spcPts val="0"/>
              </a:spcBef>
              <a:buSzPts val="1800"/>
              <a:buFont typeface="Raleway Medium"/>
              <a:buChar char="➔"/>
            </a:pPr>
            <a:r>
              <a:rPr lang="en-US" sz="2800" dirty="0">
                <a:latin typeface="Raleway Medium"/>
                <a:ea typeface="Raleway Medium"/>
                <a:cs typeface="Raleway Medium"/>
                <a:sym typeface="Raleway Medium"/>
              </a:rPr>
              <a:t>Changing requirements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 descr="Large Image of person at laptop in internet cafe">
            <a:extLst>
              <a:ext uri="{FF2B5EF4-FFF2-40B4-BE49-F238E27FC236}">
                <a16:creationId xmlns="" xmlns:a16="http://schemas.microsoft.com/office/drawing/2014/main" id="{BFA823F4-1B6F-4E9F-8515-0F87A0C17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t="191"/>
          <a:stretch/>
        </p:blipFill>
        <p:spPr>
          <a:xfrm>
            <a:off x="396815" y="527296"/>
            <a:ext cx="4490978" cy="3209884"/>
          </a:xfrm>
          <a:prstGeom prst="rect">
            <a:avLst/>
          </a:prstGeom>
          <a:effectLst>
            <a:softEdge rad="419100"/>
          </a:effectLst>
          <a:scene3d>
            <a:camera prst="orthographicFront"/>
            <a:lightRig rig="threePt" dir="t"/>
          </a:scene3d>
          <a:sp3d prstMaterial="dkEdge"/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641674" y="3737180"/>
            <a:ext cx="6351543" cy="2650344"/>
          </a:xfrm>
        </p:spPr>
        <p:txBody>
          <a:bodyPr>
            <a:noAutofit/>
          </a:bodyPr>
          <a:lstStyle/>
          <a:p>
            <a:pPr marL="425450" lvl="0" indent="-285750">
              <a:spcBef>
                <a:spcPts val="0"/>
              </a:spcBef>
              <a:buClr>
                <a:schemeClr val="dk1"/>
              </a:buClr>
              <a:buSzPct val="101000"/>
              <a:buFont typeface="Raleway" panose="020B0604020202020204" charset="0"/>
              <a:buChar char="≥"/>
            </a:pPr>
            <a:r>
              <a:rPr lang="en-US" sz="1700" b="1" spc="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Monday.com</a:t>
            </a:r>
          </a:p>
          <a:p>
            <a:pPr marL="425450" lvl="0" indent="-285750">
              <a:buClr>
                <a:schemeClr val="dk1"/>
              </a:buClr>
              <a:buSzPct val="100000"/>
              <a:buFont typeface="Raleway" panose="020B0604020202020204" charset="0"/>
              <a:buChar char="≥"/>
            </a:pPr>
            <a:r>
              <a:rPr lang="en-US" sz="1700" b="1" spc="0" dirty="0" err="1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Jira</a:t>
            </a:r>
            <a:endParaRPr lang="en-US" sz="1700" b="1" spc="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25450" lvl="0" indent="-285750">
              <a:buClr>
                <a:schemeClr val="dk1"/>
              </a:buClr>
              <a:buSzPct val="100000"/>
              <a:buFont typeface="Raleway" panose="020B0604020202020204" charset="0"/>
              <a:buChar char="≥"/>
            </a:pPr>
            <a:r>
              <a:rPr lang="en-US" sz="1700" b="1" spc="0" dirty="0" smtClean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Asana</a:t>
            </a:r>
          </a:p>
          <a:p>
            <a:pPr marL="139700" lvl="0">
              <a:buClr>
                <a:schemeClr val="dk1"/>
              </a:buClr>
              <a:buSzPct val="100000"/>
            </a:pPr>
            <a:endParaRPr lang="en-US" sz="1700" b="1" spc="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Aft>
                <a:spcPts val="1000"/>
              </a:spcAft>
            </a:pPr>
            <a:r>
              <a:rPr lang="en-US" sz="1700" spc="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Great tools for managing project </a:t>
            </a:r>
            <a:r>
              <a:rPr lang="en-US" sz="1700" spc="0" dirty="0" smtClean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development </a:t>
            </a:r>
            <a:r>
              <a:rPr lang="en-US" sz="1700" b="1" spc="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BUT</a:t>
            </a:r>
            <a:r>
              <a:rPr lang="en-US" sz="1700" spc="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 no pre </a:t>
            </a:r>
            <a:r>
              <a:rPr lang="en-US" sz="1700" spc="0" dirty="0" smtClean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development tools available</a:t>
            </a:r>
          </a:p>
          <a:p>
            <a:endParaRPr lang="en-US" sz="1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41674" y="2036093"/>
            <a:ext cx="6533910" cy="1661297"/>
          </a:xfrm>
        </p:spPr>
        <p:txBody>
          <a:bodyPr>
            <a:normAutofit fontScale="90000"/>
          </a:bodyPr>
          <a:lstStyle/>
          <a:p>
            <a:r>
              <a:rPr lang="en" spc="0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No Specialized </a:t>
            </a:r>
            <a:r>
              <a:rPr lang="en" spc="0" dirty="0" smtClean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Platforms</a:t>
            </a:r>
            <a:endParaRPr lang="en-US" spc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3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86816" y="1572609"/>
            <a:ext cx="6406401" cy="45524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</a:rPr>
              <a:t>Improve </a:t>
            </a:r>
            <a:r>
              <a:rPr lang="en-US" sz="1800" b="1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</a:rPr>
              <a:t>accuracy</a:t>
            </a:r>
            <a:r>
              <a:rPr lang="en-US" sz="18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</a:rPr>
              <a:t>To get managers to switch to our system by automating their current estimation workflows and then integrating our specialized techniques with their existing workflows.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</a:rPr>
              <a:t>To make our system compatible with most of today’s trending programming languages and their popular frameworks.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</a:rPr>
              <a:t>To enable software development companies to estimate their projects earlier in time.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445" y="2070018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Objectives</a:t>
            </a:r>
            <a:endParaRPr lang="en-US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193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Comparative Analysis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Existing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Use older estimations models are used that can no longer accurately estimate today’s versatile development </a:t>
            </a:r>
            <a:r>
              <a:rPr lang="en-US" dirty="0" smtClean="0"/>
              <a:t>technologies</a:t>
            </a:r>
          </a:p>
          <a:p>
            <a:pPr>
              <a:spcBef>
                <a:spcPts val="0"/>
              </a:spcBef>
            </a:pPr>
            <a:r>
              <a:rPr lang="en-US" dirty="0"/>
              <a:t>No multi model support, all calculations are based on one single algorithm hence single point of failure is applicable 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Less accurate estimations. Since these programs have not been update according to modern development practices, their accuracies have degraded overtime </a:t>
            </a:r>
            <a:endParaRPr lang="en-US" dirty="0" smtClean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Proposed Solution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Combines a variety of well proven estimations models into an ensemble model that is trained on historical data </a:t>
            </a:r>
            <a:endParaRPr lang="en-US" dirty="0" smtClean="0"/>
          </a:p>
          <a:p>
            <a:r>
              <a:rPr lang="en-US" dirty="0" smtClean="0"/>
              <a:t>Provides </a:t>
            </a:r>
            <a:r>
              <a:rPr lang="en-US" dirty="0"/>
              <a:t>platform to enable communication between management and developers to discuss and agree to a better estimate </a:t>
            </a:r>
            <a:endParaRPr lang="en-US" dirty="0" smtClean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832669"/>
            <a:ext cx="6043246" cy="573989"/>
          </a:xfrm>
        </p:spPr>
        <p:txBody>
          <a:bodyPr>
            <a:noAutofit/>
          </a:bodyPr>
          <a:lstStyle/>
          <a:p>
            <a:r>
              <a:rPr lang="en" b="1" dirty="0">
                <a:solidFill>
                  <a:schemeClr val="accent1"/>
                </a:solidFill>
                <a:latin typeface="Raleway" panose="020B0604020202020204" charset="0"/>
              </a:rPr>
              <a:t>Quick Introduction</a:t>
            </a:r>
            <a:endParaRPr lang="en-US" b="1" dirty="0">
              <a:solidFill>
                <a:schemeClr val="accent1"/>
              </a:solidFill>
              <a:latin typeface="Raleway" panose="020B060402020202020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67754" y="1406658"/>
            <a:ext cx="6043246" cy="621824"/>
          </a:xfrm>
        </p:spPr>
        <p:txBody>
          <a:bodyPr>
            <a:noAutofit/>
          </a:bodyPr>
          <a:lstStyle/>
          <a:p>
            <a:r>
              <a:rPr lang="en-US" sz="1600" spc="300" dirty="0" err="1" smtClean="0">
                <a:latin typeface="Raleway" panose="020B0604020202020204" charset="0"/>
              </a:rPr>
              <a:t>EffortAero</a:t>
            </a:r>
            <a:r>
              <a:rPr lang="en-US" sz="1600" spc="300" dirty="0" smtClean="0">
                <a:latin typeface="Raleway" panose="020B0604020202020204" charset="0"/>
              </a:rPr>
              <a:t> |Automated Software Effort And Cost Estimation</a:t>
            </a:r>
            <a:endParaRPr lang="en-US" sz="1600" spc="300" dirty="0">
              <a:latin typeface="Raleway" panose="020B060402020202020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496026"/>
            <a:ext cx="6043246" cy="31017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Raleway" panose="020B0604020202020204" charset="0"/>
              </a:rPr>
              <a:t>Effort Aero</a:t>
            </a:r>
            <a:r>
              <a:rPr lang="en-US" sz="2400" dirty="0">
                <a:latin typeface="Raleway" panose="020B0604020202020204" charset="0"/>
              </a:rPr>
              <a:t> is a tool that provides various methods for software cost estimation.</a:t>
            </a:r>
          </a:p>
          <a:p>
            <a:r>
              <a:rPr lang="en-US" sz="2400" dirty="0">
                <a:latin typeface="Raleway" panose="020B0604020202020204" charset="0"/>
              </a:rPr>
              <a:t>It is a platform for project managers and developers to </a:t>
            </a:r>
            <a:r>
              <a:rPr lang="en-US" sz="2400" dirty="0">
                <a:solidFill>
                  <a:schemeClr val="dk1"/>
                </a:solidFill>
                <a:latin typeface="Raleway" panose="020B0604020202020204" charset="0"/>
              </a:rPr>
              <a:t>collaborate</a:t>
            </a:r>
            <a:r>
              <a:rPr lang="en-US" sz="2400" dirty="0">
                <a:latin typeface="Raleway" panose="020B0604020202020204" charset="0"/>
              </a:rPr>
              <a:t> and </a:t>
            </a:r>
            <a:r>
              <a:rPr lang="en-US" sz="2400" dirty="0">
                <a:solidFill>
                  <a:schemeClr val="dk1"/>
                </a:solidFill>
                <a:latin typeface="Raleway" panose="020B0604020202020204" charset="0"/>
              </a:rPr>
              <a:t>share their opinions</a:t>
            </a:r>
            <a:r>
              <a:rPr lang="en-US" sz="2400" dirty="0">
                <a:latin typeface="Raleway" panose="020B0604020202020204" charset="0"/>
              </a:rPr>
              <a:t> on project cost.</a:t>
            </a:r>
          </a:p>
          <a:p>
            <a:pPr marL="0" indent="0">
              <a:buNone/>
            </a:pPr>
            <a:endParaRPr lang="en-US" dirty="0">
              <a:latin typeface="Raleway" panose="020B0604020202020204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65" y="1690688"/>
            <a:ext cx="7077571" cy="4486275"/>
          </a:xfrm>
        </p:spPr>
      </p:pic>
    </p:spTree>
    <p:extLst>
      <p:ext uri="{BB962C8B-B14F-4D97-AF65-F5344CB8AC3E}">
        <p14:creationId xmlns:p14="http://schemas.microsoft.com/office/powerpoint/2010/main" val="493185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www.w3.org/XML/1998/namespace"/>
    <ds:schemaRef ds:uri="http://purl.org/dc/terms/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561</Words>
  <Application>Microsoft Office PowerPoint</Application>
  <PresentationFormat>Widescreen</PresentationFormat>
  <Paragraphs>108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Bebas</vt:lpstr>
      <vt:lpstr>Calibri</vt:lpstr>
      <vt:lpstr>Calibri Light</vt:lpstr>
      <vt:lpstr>Gill Sans</vt:lpstr>
      <vt:lpstr>Gill Sans Light</vt:lpstr>
      <vt:lpstr>Lato</vt:lpstr>
      <vt:lpstr>Raleway</vt:lpstr>
      <vt:lpstr>Raleway Medium</vt:lpstr>
      <vt:lpstr>Wingdings</vt:lpstr>
      <vt:lpstr>Office Theme</vt:lpstr>
      <vt:lpstr>Effort Aero Automated Software Cost and Effort Estimation</vt:lpstr>
      <vt:lpstr>Presented By:</vt:lpstr>
      <vt:lpstr>Introduction</vt:lpstr>
      <vt:lpstr>Challenges of estimating a software project</vt:lpstr>
      <vt:lpstr>No Specialized Platforms</vt:lpstr>
      <vt:lpstr>Objectives</vt:lpstr>
      <vt:lpstr>Comparative Analysis</vt:lpstr>
      <vt:lpstr>Quick Introduction</vt:lpstr>
      <vt:lpstr>Architecture Design</vt:lpstr>
      <vt:lpstr>Usage of the application</vt:lpstr>
      <vt:lpstr>Estimation Methods</vt:lpstr>
      <vt:lpstr>Statistics</vt:lpstr>
      <vt:lpstr>Miscellaneous Features</vt:lpstr>
      <vt:lpstr>Technologies</vt:lpstr>
      <vt:lpstr>Significance</vt:lpstr>
      <vt:lpstr>Limitations</vt:lpstr>
      <vt:lpstr>Contribution</vt:lpstr>
      <vt:lpstr>Conclusion</vt:lpstr>
      <vt:lpstr>Effort Aero can be great asset to managers and business development execs that are responsible for keeping the client updated on their project’s cost and time schedule</vt:lpstr>
      <vt:lpstr>Future Enhancement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2022-06-25T23:00:43Z</dcterms:created>
  <dcterms:modified xsi:type="dcterms:W3CDTF">2022-06-30T07:52:23Z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